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D8AB3D-E519-55FC-A3CD-4CAB428DE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890C46-ADAE-0856-3E4D-A243D265D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C855AD-5089-B942-B02B-4E0F9E2F7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4269B-C34C-48A0-8527-B77961AE08A1}" type="datetimeFigureOut">
              <a:rPr lang="es-MX" smtClean="0"/>
              <a:t>01/06/2024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9A3C66-FAD8-C1F4-850C-8F1C920AC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123251-2E2F-5469-A607-9AEC82A9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AE0A-DF3A-49B2-B9E2-50BE1718E9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1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9CDA9-D728-0555-EA7F-72229DDC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0D1503-935D-9C71-1432-953DD5945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43AC12-4CCE-44DB-B09E-E1A2630E5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4269B-C34C-48A0-8527-B77961AE08A1}" type="datetimeFigureOut">
              <a:rPr lang="es-MX" smtClean="0"/>
              <a:t>01/06/2024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98489C-0A32-A0E1-A5DD-8ECD2179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4DC1EA-A10E-B5C5-E277-BC443FE55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AE0A-DF3A-49B2-B9E2-50BE1718E9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1037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8F433A0-608E-4DD7-1A25-55DA6C2FD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967B462-D5B5-B866-8D11-64BB0DF7D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67FFC5-BAB8-C7B5-712E-F8360BEA0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4269B-C34C-48A0-8527-B77961AE08A1}" type="datetimeFigureOut">
              <a:rPr lang="es-MX" smtClean="0"/>
              <a:t>01/06/2024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45AF93-7B1A-C958-D976-15540781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48326A-8576-8E94-82E3-5639F5CC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AE0A-DF3A-49B2-B9E2-50BE1718E9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4277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B41538-05F4-9072-73E3-D31766BC9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5966B3-2F4B-4CBF-4588-65BD6BD19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868A84-C591-833E-080D-F48C91741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4269B-C34C-48A0-8527-B77961AE08A1}" type="datetimeFigureOut">
              <a:rPr lang="es-MX" smtClean="0"/>
              <a:t>01/06/2024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FBCBC2-89AB-8785-4290-ADF55D34A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C375C9-3E3E-7E05-FD23-FD857ABC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AE0A-DF3A-49B2-B9E2-50BE1718E9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374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CBD82-79F4-AAC9-ECB3-E48FEF7B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2130F8-B666-2863-F23F-3C0017BBB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2C5AA2-9ECC-177B-ECB2-AE13DA798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4269B-C34C-48A0-8527-B77961AE08A1}" type="datetimeFigureOut">
              <a:rPr lang="es-MX" smtClean="0"/>
              <a:t>01/06/2024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69956C-FCB3-D004-DB32-469B2F1BE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EC5098-6092-28CB-B70C-CE2ADEC1F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AE0A-DF3A-49B2-B9E2-50BE1718E9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5643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71194-12E4-3316-A61D-A4339807A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D5962A-FA35-D0FB-D06F-203A2D7FF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EFD3B1-83D8-E4AC-06E3-23FA51B26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4269B-C34C-48A0-8527-B77961AE08A1}" type="datetimeFigureOut">
              <a:rPr lang="es-MX" smtClean="0"/>
              <a:t>01/06/2024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32DFCF-D87D-270A-91B0-AF3ED8607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13C8F4-D737-EEF8-FF66-30ACF0B43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AE0A-DF3A-49B2-B9E2-50BE1718E9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0402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D7E17-C53B-DFCD-CBF9-7FD157B7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C8FB31-57BA-CF77-BC92-3E6D45F7A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CA6EE9-C165-7D9F-B33B-5464D9F55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D7844CD-2D44-4B83-4BAD-FB85C6DCC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4269B-C34C-48A0-8527-B77961AE08A1}" type="datetimeFigureOut">
              <a:rPr lang="es-MX" smtClean="0"/>
              <a:t>01/06/2024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D10AB4D-B7C8-18C1-6EBD-354BAC58D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B2EE99-008E-93FC-6590-ED553877C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AE0A-DF3A-49B2-B9E2-50BE1718E9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750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583DD-7083-D84E-8173-6C92618B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68FAAB-0D10-1B8E-EA06-92CC35F71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44E2948-1698-52A9-A1FC-84CBE0EBE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CC3B37F-4E79-BC7B-8E53-3EDB8F22F3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8AB472A-9557-5220-8C61-5F64B2C44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414E307-5AA3-33E6-F310-0F784798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4269B-C34C-48A0-8527-B77961AE08A1}" type="datetimeFigureOut">
              <a:rPr lang="es-MX" smtClean="0"/>
              <a:t>01/06/2024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39CA996-13B5-9556-FD5B-415870AFE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B83138C-9E63-123C-3CA3-CF760BDAF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AE0A-DF3A-49B2-B9E2-50BE1718E9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468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3DBFC8-C4D3-CFF6-30B7-43F9681B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0B571C2-39A7-B060-5218-B2A5631F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4269B-C34C-48A0-8527-B77961AE08A1}" type="datetimeFigureOut">
              <a:rPr lang="es-MX" smtClean="0"/>
              <a:t>01/06/2024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CF0B71-3DF4-FF9D-3B86-90A07FEC7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7CF08BB-84E1-765D-F8A5-C95A05D8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AE0A-DF3A-49B2-B9E2-50BE1718E9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4992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C9A3645-F30F-4B0B-9788-CE1CDB27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4269B-C34C-48A0-8527-B77961AE08A1}" type="datetimeFigureOut">
              <a:rPr lang="es-MX" smtClean="0"/>
              <a:t>01/06/2024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6FC84AE-2BBC-4CA5-9F09-9CB2C9C5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5F0A59-0BFE-7829-7E5F-9ECE9DFAF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AE0A-DF3A-49B2-B9E2-50BE1718E9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116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CF7A5-1042-A3A7-6092-0C0DF51C5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E9213E-A0F0-BFE9-067E-B1B851EDB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418E16C-3444-D524-70F1-D5EF5211C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51A757-0481-E302-2052-0D2497A4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4269B-C34C-48A0-8527-B77961AE08A1}" type="datetimeFigureOut">
              <a:rPr lang="es-MX" smtClean="0"/>
              <a:t>01/06/2024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2AE60FF-309D-9578-C957-33A9276B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17E53E-103C-D8DA-8FB8-A0960585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AE0A-DF3A-49B2-B9E2-50BE1718E9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9453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E2F2EB-3A09-73A3-5ACD-FC7F0862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DEBEB49-9E2C-4F1D-FA42-0F54766D96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BE5A020-DFAF-0964-1F85-E7CAE876F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C9D639-8444-94B3-1D27-E7FC31CBB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4269B-C34C-48A0-8527-B77961AE08A1}" type="datetimeFigureOut">
              <a:rPr lang="es-MX" smtClean="0"/>
              <a:t>01/06/2024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F61F48-3AFE-3E61-7807-D51FBD3B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1971B6-BAEA-9A90-2B02-71D4F5E8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AE0A-DF3A-49B2-B9E2-50BE1718E9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55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A8762E8-9BDD-25E8-0179-25427D788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5D2BD1-8E58-6BBC-4A48-529F5AC32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5DB881-BB32-63AF-C141-8F9AC3770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14269B-C34C-48A0-8527-B77961AE08A1}" type="datetimeFigureOut">
              <a:rPr lang="es-MX" smtClean="0"/>
              <a:t>01/06/2024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B6F270-F223-C7E4-DCC0-FB24EE821F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A35903-5C8A-0EFD-F655-38D1EE927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7AE0A-DF3A-49B2-B9E2-50BE1718E9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985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Water Bottles">
            <a:extLst>
              <a:ext uri="{FF2B5EF4-FFF2-40B4-BE49-F238E27FC236}">
                <a16:creationId xmlns:a16="http://schemas.microsoft.com/office/drawing/2014/main" id="{DE7F20A6-4F8C-269A-90E5-61BF825706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ED7CF9-0419-1F99-C267-175A80031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algn="l"/>
            <a:r>
              <a:rPr lang="es-MX" sz="5200">
                <a:solidFill>
                  <a:srgbClr val="FFFFFF"/>
                </a:solidFill>
              </a:rPr>
              <a:t>Plastic Pollution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9CE50F-73BA-B262-6B4C-87EB7C1F4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anchor="b">
            <a:normAutofit/>
          </a:bodyPr>
          <a:lstStyle/>
          <a:p>
            <a:pPr algn="l"/>
            <a:r>
              <a:rPr lang="es-ES" dirty="0">
                <a:solidFill>
                  <a:srgbClr val="FFFFFF"/>
                </a:solidFill>
              </a:rPr>
              <a:t>Producción, Consumos y Gestión de Residuos</a:t>
            </a:r>
            <a:endParaRPr lang="es-MX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83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a caja llena de cacahuetes de espuma de poliestireno">
            <a:extLst>
              <a:ext uri="{FF2B5EF4-FFF2-40B4-BE49-F238E27FC236}">
                <a16:creationId xmlns:a16="http://schemas.microsoft.com/office/drawing/2014/main" id="{3836C0D4-6754-A537-5B8B-7EDC3BA03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163" b="9116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3A2143E-9C24-7B21-8731-E12C097D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Introducción a la Producción de Plásticos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8F0BF0-16AA-F27C-E598-221EBD036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830" y="1393021"/>
            <a:ext cx="11030339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La </a:t>
            </a:r>
            <a:r>
              <a:rPr lang="en-US" dirty="0" err="1">
                <a:solidFill>
                  <a:srgbClr val="FFFFFF"/>
                </a:solidFill>
              </a:rPr>
              <a:t>producción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plásticos</a:t>
            </a:r>
            <a:r>
              <a:rPr lang="en-US" dirty="0">
                <a:solidFill>
                  <a:srgbClr val="FFFFFF"/>
                </a:solidFill>
              </a:rPr>
              <a:t> ha </a:t>
            </a:r>
            <a:r>
              <a:rPr lang="en-US" dirty="0" err="1">
                <a:solidFill>
                  <a:srgbClr val="FFFFFF"/>
                </a:solidFill>
              </a:rPr>
              <a:t>crecido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exponencialmente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desde</a:t>
            </a:r>
            <a:r>
              <a:rPr lang="en-US" dirty="0">
                <a:solidFill>
                  <a:srgbClr val="FFFFFF"/>
                </a:solidFill>
              </a:rPr>
              <a:t> la </a:t>
            </a:r>
            <a:r>
              <a:rPr lang="en-US" dirty="0" err="1">
                <a:solidFill>
                  <a:srgbClr val="FFFFFF"/>
                </a:solidFill>
              </a:rPr>
              <a:t>década</a:t>
            </a:r>
            <a:r>
              <a:rPr lang="en-US" dirty="0">
                <a:solidFill>
                  <a:srgbClr val="FFFFFF"/>
                </a:solidFill>
              </a:rPr>
              <a:t> de 1950. En 2015, se </a:t>
            </a:r>
            <a:r>
              <a:rPr lang="en-US" dirty="0" err="1">
                <a:solidFill>
                  <a:srgbClr val="FFFFFF"/>
                </a:solidFill>
              </a:rPr>
              <a:t>produjeron</a:t>
            </a:r>
            <a:r>
              <a:rPr lang="en-US" dirty="0">
                <a:solidFill>
                  <a:srgbClr val="FFFFFF"/>
                </a:solidFill>
              </a:rPr>
              <a:t> 381 </a:t>
            </a:r>
            <a:r>
              <a:rPr lang="en-US" dirty="0" err="1">
                <a:solidFill>
                  <a:srgbClr val="FFFFFF"/>
                </a:solidFill>
              </a:rPr>
              <a:t>millones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toneladas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plástico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44A6FF8-873B-29DE-4F04-B8A74853B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106" y="2265652"/>
            <a:ext cx="6291942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1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a caja llena de cacahuetes de espuma de poliestireno">
            <a:extLst>
              <a:ext uri="{FF2B5EF4-FFF2-40B4-BE49-F238E27FC236}">
                <a16:creationId xmlns:a16="http://schemas.microsoft.com/office/drawing/2014/main" id="{831F16CA-A986-56EE-3CCB-E0AC447AF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163" b="91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852CEC8-8A25-CEB5-3FAF-535A86E5C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Distribución del Uso del Plástico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5B1D0E-0371-003A-316C-8BBCE975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Los </a:t>
            </a:r>
            <a:r>
              <a:rPr lang="en-US" sz="2000" dirty="0" err="1">
                <a:solidFill>
                  <a:srgbClr val="FFFFFF"/>
                </a:solidFill>
              </a:rPr>
              <a:t>plásticos</a:t>
            </a:r>
            <a:r>
              <a:rPr lang="en-US" sz="2000" dirty="0">
                <a:solidFill>
                  <a:srgbClr val="FFFFFF"/>
                </a:solidFill>
              </a:rPr>
              <a:t> se </a:t>
            </a:r>
            <a:r>
              <a:rPr lang="en-US" sz="2000" dirty="0" err="1">
                <a:solidFill>
                  <a:srgbClr val="FFFFFF"/>
                </a:solidFill>
              </a:rPr>
              <a:t>utilizan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una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variedad</a:t>
            </a:r>
            <a:r>
              <a:rPr lang="en-US" sz="2000" dirty="0">
                <a:solidFill>
                  <a:srgbClr val="FFFFFF"/>
                </a:solidFill>
              </a:rPr>
              <a:t> de </a:t>
            </a:r>
            <a:r>
              <a:rPr lang="en-US" sz="2000" dirty="0" err="1">
                <a:solidFill>
                  <a:srgbClr val="FFFFFF"/>
                </a:solidFill>
              </a:rPr>
              <a:t>sectores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incluyendo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el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embalaje</a:t>
            </a:r>
            <a:r>
              <a:rPr lang="en-US" sz="2000" dirty="0">
                <a:solidFill>
                  <a:srgbClr val="FFFFFF"/>
                </a:solidFill>
              </a:rPr>
              <a:t>, la </a:t>
            </a:r>
            <a:r>
              <a:rPr lang="en-US" sz="2000" dirty="0" err="1">
                <a:solidFill>
                  <a:srgbClr val="FFFFFF"/>
                </a:solidFill>
              </a:rPr>
              <a:t>construcción</a:t>
            </a:r>
            <a:r>
              <a:rPr lang="en-US" sz="2000" dirty="0">
                <a:solidFill>
                  <a:srgbClr val="FFFFFF"/>
                </a:solidFill>
              </a:rPr>
              <a:t> y </a:t>
            </a:r>
            <a:r>
              <a:rPr lang="en-US" sz="2000" dirty="0" err="1">
                <a:solidFill>
                  <a:srgbClr val="FFFFFF"/>
                </a:solidFill>
              </a:rPr>
              <a:t>el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transporte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Imagen 5" descr="Tabla&#10;&#10;Descripción generada automáticamente">
            <a:extLst>
              <a:ext uri="{FF2B5EF4-FFF2-40B4-BE49-F238E27FC236}">
                <a16:creationId xmlns:a16="http://schemas.microsoft.com/office/drawing/2014/main" id="{017DCACE-9535-6CF9-7735-16AD160FE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34" y="2515106"/>
            <a:ext cx="5983644" cy="422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75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pones de botellas de plástico coloridos">
            <a:extLst>
              <a:ext uri="{FF2B5EF4-FFF2-40B4-BE49-F238E27FC236}">
                <a16:creationId xmlns:a16="http://schemas.microsoft.com/office/drawing/2014/main" id="{BE9FEE58-F0A6-8984-730E-D54818563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196" b="125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1417A31-403B-E9DD-DF2F-E446E536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Consumo de Plásticos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0B9E27-AC48-FB6F-848D-5BF86D1BF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El </a:t>
            </a:r>
            <a:r>
              <a:rPr lang="en-US" dirty="0" err="1">
                <a:solidFill>
                  <a:srgbClr val="FFFFFF"/>
                </a:solidFill>
              </a:rPr>
              <a:t>consumo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plásticos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varía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significativamente</a:t>
            </a:r>
            <a:r>
              <a:rPr lang="en-US" dirty="0">
                <a:solidFill>
                  <a:srgbClr val="FFFFFF"/>
                </a:solidFill>
              </a:rPr>
              <a:t> entre regiones. Los </a:t>
            </a:r>
            <a:r>
              <a:rPr lang="en-US" dirty="0" err="1">
                <a:solidFill>
                  <a:srgbClr val="FFFFFF"/>
                </a:solidFill>
              </a:rPr>
              <a:t>países</a:t>
            </a:r>
            <a:r>
              <a:rPr lang="en-US" dirty="0">
                <a:solidFill>
                  <a:srgbClr val="FFFFFF"/>
                </a:solidFill>
              </a:rPr>
              <a:t> de altos </a:t>
            </a:r>
            <a:r>
              <a:rPr lang="en-US" dirty="0" err="1">
                <a:solidFill>
                  <a:srgbClr val="FFFFFF"/>
                </a:solidFill>
              </a:rPr>
              <a:t>ingresos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tienen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consumo</a:t>
            </a:r>
            <a:r>
              <a:rPr lang="en-US" dirty="0">
                <a:solidFill>
                  <a:srgbClr val="FFFFFF"/>
                </a:solidFill>
              </a:rPr>
              <a:t> per </a:t>
            </a:r>
            <a:r>
              <a:rPr lang="en-US" dirty="0" err="1">
                <a:solidFill>
                  <a:srgbClr val="FFFFFF"/>
                </a:solidFill>
              </a:rPr>
              <a:t>cápita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más</a:t>
            </a:r>
            <a:r>
              <a:rPr lang="en-US" dirty="0">
                <a:solidFill>
                  <a:srgbClr val="FFFFFF"/>
                </a:solidFill>
              </a:rPr>
              <a:t> alto.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2B0A5553-6FE7-D615-F97A-12D57FEA8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7" y="3036017"/>
            <a:ext cx="5414476" cy="3821983"/>
          </a:xfrm>
          <a:prstGeom prst="rect">
            <a:avLst/>
          </a:prstGeom>
        </p:spPr>
      </p:pic>
      <p:pic>
        <p:nvPicPr>
          <p:cNvPr id="8" name="Imagen 7" descr="Diagrama, Mapa&#10;&#10;Descripción generada automáticamente">
            <a:extLst>
              <a:ext uri="{FF2B5EF4-FFF2-40B4-BE49-F238E27FC236}">
                <a16:creationId xmlns:a16="http://schemas.microsoft.com/office/drawing/2014/main" id="{249E8971-C7B6-034D-77DD-0FC29F21D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6017"/>
            <a:ext cx="5414476" cy="38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84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Jirafa en la hierba">
            <a:extLst>
              <a:ext uri="{FF2B5EF4-FFF2-40B4-BE49-F238E27FC236}">
                <a16:creationId xmlns:a16="http://schemas.microsoft.com/office/drawing/2014/main" id="{9EF72617-9AAA-7A3C-6ABB-8B7E119D2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401" b="214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08ABB7-8D7F-32C8-0D60-5E894A3E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Gestión de Residuos Plásticos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5F2A61-D7D9-15C0-ADA5-32D2FA6F0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73699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La </a:t>
            </a:r>
            <a:r>
              <a:rPr lang="en-US" sz="1800" dirty="0" err="1">
                <a:solidFill>
                  <a:srgbClr val="FFFFFF"/>
                </a:solidFill>
              </a:rPr>
              <a:t>gestión</a:t>
            </a:r>
            <a:r>
              <a:rPr lang="en-US" sz="1800" dirty="0">
                <a:solidFill>
                  <a:srgbClr val="FFFFFF"/>
                </a:solidFill>
              </a:rPr>
              <a:t> de </a:t>
            </a:r>
            <a:r>
              <a:rPr lang="en-US" sz="1800" dirty="0" err="1">
                <a:solidFill>
                  <a:srgbClr val="FFFFFF"/>
                </a:solidFill>
              </a:rPr>
              <a:t>residuos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plásticos</a:t>
            </a:r>
            <a:r>
              <a:rPr lang="en-US" sz="1800" dirty="0">
                <a:solidFill>
                  <a:srgbClr val="FFFFFF"/>
                </a:solidFill>
              </a:rPr>
              <a:t> es un </a:t>
            </a:r>
            <a:r>
              <a:rPr lang="en-US" sz="1800" dirty="0" err="1">
                <a:solidFill>
                  <a:srgbClr val="FFFFFF"/>
                </a:solidFill>
              </a:rPr>
              <a:t>desafío</a:t>
            </a:r>
            <a:r>
              <a:rPr lang="en-US" sz="1800" dirty="0">
                <a:solidFill>
                  <a:srgbClr val="FFFFFF"/>
                </a:solidFill>
              </a:rPr>
              <a:t> global. Los </a:t>
            </a:r>
            <a:r>
              <a:rPr lang="en-US" sz="1800" dirty="0" err="1">
                <a:solidFill>
                  <a:srgbClr val="FFFFFF"/>
                </a:solidFill>
              </a:rPr>
              <a:t>métodos</a:t>
            </a:r>
            <a:r>
              <a:rPr lang="en-US" sz="1800" dirty="0">
                <a:solidFill>
                  <a:srgbClr val="FFFFFF"/>
                </a:solidFill>
              </a:rPr>
              <a:t> de </a:t>
            </a:r>
            <a:r>
              <a:rPr lang="en-US" sz="1800" dirty="0" err="1">
                <a:solidFill>
                  <a:srgbClr val="FFFFFF"/>
                </a:solidFill>
              </a:rPr>
              <a:t>gestión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incluyen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reciclaje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r>
              <a:rPr lang="en-US" sz="1800" dirty="0" err="1">
                <a:solidFill>
                  <a:srgbClr val="FFFFFF"/>
                </a:solidFill>
              </a:rPr>
              <a:t>incineración</a:t>
            </a:r>
            <a:r>
              <a:rPr lang="en-US" sz="1800" dirty="0">
                <a:solidFill>
                  <a:srgbClr val="FFFFFF"/>
                </a:solidFill>
              </a:rPr>
              <a:t> y </a:t>
            </a:r>
            <a:r>
              <a:rPr lang="en-US" sz="1800" dirty="0" err="1">
                <a:solidFill>
                  <a:srgbClr val="FFFFFF"/>
                </a:solidFill>
              </a:rPr>
              <a:t>vertederos</a:t>
            </a:r>
            <a:r>
              <a:rPr lang="en-US" sz="18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Imagen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16BB229-480A-BF3A-37D5-8EDDFFE09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22" y="3257352"/>
            <a:ext cx="3315767" cy="2340541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9A2D88B-D638-B0CF-E443-AF4BEE61FC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0"/>
          <a:stretch/>
        </p:blipFill>
        <p:spPr>
          <a:xfrm>
            <a:off x="4878989" y="2127878"/>
            <a:ext cx="7052532" cy="459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84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lsa plástica flotando sobre un coral en el océano">
            <a:extLst>
              <a:ext uri="{FF2B5EF4-FFF2-40B4-BE49-F238E27FC236}">
                <a16:creationId xmlns:a16="http://schemas.microsoft.com/office/drawing/2014/main" id="{D09F1AF0-4DBD-7E82-4104-1355603C4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76B395C-4E4C-D3D7-9CF5-29658BC2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Impacto Ambiental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C486CB-10FB-7A7D-EA4D-6230CE7CA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43070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Los </a:t>
            </a:r>
            <a:r>
              <a:rPr lang="en-US" sz="1600" dirty="0" err="1">
                <a:solidFill>
                  <a:srgbClr val="FFFFFF"/>
                </a:solidFill>
              </a:rPr>
              <a:t>residuos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plásticos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tienen</a:t>
            </a:r>
            <a:r>
              <a:rPr lang="en-US" sz="1600" dirty="0">
                <a:solidFill>
                  <a:srgbClr val="FFFFFF"/>
                </a:solidFill>
              </a:rPr>
              <a:t> un </a:t>
            </a:r>
            <a:r>
              <a:rPr lang="en-US" sz="1600" dirty="0" err="1">
                <a:solidFill>
                  <a:srgbClr val="FFFFFF"/>
                </a:solidFill>
              </a:rPr>
              <a:t>impacto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significativo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en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los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ecosistemas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marinos</a:t>
            </a:r>
            <a:r>
              <a:rPr lang="en-US" sz="1600" dirty="0">
                <a:solidFill>
                  <a:srgbClr val="FFFFFF"/>
                </a:solidFill>
              </a:rPr>
              <a:t> y </a:t>
            </a:r>
            <a:r>
              <a:rPr lang="en-US" sz="1600" dirty="0" err="1">
                <a:solidFill>
                  <a:srgbClr val="FFFFFF"/>
                </a:solidFill>
              </a:rPr>
              <a:t>terrestres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afectando</a:t>
            </a:r>
            <a:r>
              <a:rPr lang="en-US" sz="1600" dirty="0">
                <a:solidFill>
                  <a:srgbClr val="FFFFFF"/>
                </a:solidFill>
              </a:rPr>
              <a:t> la </a:t>
            </a:r>
            <a:r>
              <a:rPr lang="en-US" sz="1600" dirty="0" err="1">
                <a:solidFill>
                  <a:srgbClr val="FFFFFF"/>
                </a:solidFill>
              </a:rPr>
              <a:t>vida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silvestre</a:t>
            </a:r>
            <a:r>
              <a:rPr lang="en-US" sz="1600" dirty="0">
                <a:solidFill>
                  <a:srgbClr val="FFFFFF"/>
                </a:solidFill>
              </a:rPr>
              <a:t> y </a:t>
            </a:r>
            <a:r>
              <a:rPr lang="en-US" sz="1600" dirty="0" err="1">
                <a:solidFill>
                  <a:srgbClr val="FFFFFF"/>
                </a:solidFill>
              </a:rPr>
              <a:t>los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hábitats</a:t>
            </a:r>
            <a:r>
              <a:rPr lang="en-US" sz="1600" dirty="0">
                <a:solidFill>
                  <a:srgbClr val="FFFFFF"/>
                </a:solidFill>
              </a:rPr>
              <a:t> naturales.</a:t>
            </a:r>
          </a:p>
        </p:txBody>
      </p:sp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89B2531A-53AC-C4DD-FCE5-6EF6A0BF8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6" y="2416289"/>
            <a:ext cx="5881007" cy="4151299"/>
          </a:xfrm>
          <a:prstGeom prst="rect">
            <a:avLst/>
          </a:prstGeom>
        </p:spPr>
      </p:pic>
      <p:pic>
        <p:nvPicPr>
          <p:cNvPr id="8" name="Imagen 7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F7AC4BB-8C89-C2D7-6C6C-92790C9B5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27" y="2416289"/>
            <a:ext cx="5881007" cy="415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47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Jirafa en la hierba">
            <a:extLst>
              <a:ext uri="{FF2B5EF4-FFF2-40B4-BE49-F238E27FC236}">
                <a16:creationId xmlns:a16="http://schemas.microsoft.com/office/drawing/2014/main" id="{3AAFDA69-76D5-756C-2CB4-339F20C3A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401" b="214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2A3C32C-ECF0-4EB2-467A-62E23724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Soluciones y Futuro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51E4A3-D41F-FDB0-DB34-E4EF3FBEA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822321"/>
            <a:ext cx="10515600" cy="16033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Las </a:t>
            </a:r>
            <a:r>
              <a:rPr lang="en-US" dirty="0" err="1">
                <a:solidFill>
                  <a:srgbClr val="FFFFFF"/>
                </a:solidFill>
              </a:rPr>
              <a:t>soluciones</a:t>
            </a:r>
            <a:r>
              <a:rPr lang="en-US" dirty="0">
                <a:solidFill>
                  <a:srgbClr val="FFFFFF"/>
                </a:solidFill>
              </a:rPr>
              <a:t> para </a:t>
            </a:r>
            <a:r>
              <a:rPr lang="en-US" dirty="0" err="1">
                <a:solidFill>
                  <a:srgbClr val="FFFFFF"/>
                </a:solidFill>
              </a:rPr>
              <a:t>reducir</a:t>
            </a:r>
            <a:r>
              <a:rPr lang="en-US" dirty="0">
                <a:solidFill>
                  <a:srgbClr val="FFFFFF"/>
                </a:solidFill>
              </a:rPr>
              <a:t> la </a:t>
            </a:r>
            <a:r>
              <a:rPr lang="en-US" dirty="0" err="1">
                <a:solidFill>
                  <a:srgbClr val="FFFFFF"/>
                </a:solidFill>
              </a:rPr>
              <a:t>contaminación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plástica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incluyen</a:t>
            </a:r>
            <a:r>
              <a:rPr lang="en-US" dirty="0">
                <a:solidFill>
                  <a:srgbClr val="FFFFFF"/>
                </a:solidFill>
              </a:rPr>
              <a:t> la </a:t>
            </a:r>
            <a:r>
              <a:rPr lang="en-US" dirty="0" err="1">
                <a:solidFill>
                  <a:srgbClr val="FFFFFF"/>
                </a:solidFill>
              </a:rPr>
              <a:t>mejora</a:t>
            </a:r>
            <a:r>
              <a:rPr lang="en-US" dirty="0">
                <a:solidFill>
                  <a:srgbClr val="FFFFFF"/>
                </a:solidFill>
              </a:rPr>
              <a:t> de las </a:t>
            </a:r>
            <a:r>
              <a:rPr lang="en-US" dirty="0" err="1">
                <a:solidFill>
                  <a:srgbClr val="FFFFFF"/>
                </a:solidFill>
              </a:rPr>
              <a:t>tasas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reciclaje</a:t>
            </a:r>
            <a:r>
              <a:rPr lang="en-US" dirty="0">
                <a:solidFill>
                  <a:srgbClr val="FFFFFF"/>
                </a:solidFill>
              </a:rPr>
              <a:t>, la </a:t>
            </a:r>
            <a:r>
              <a:rPr lang="en-US" dirty="0" err="1">
                <a:solidFill>
                  <a:srgbClr val="FFFFFF"/>
                </a:solidFill>
              </a:rPr>
              <a:t>reducción</a:t>
            </a:r>
            <a:r>
              <a:rPr lang="en-US" dirty="0">
                <a:solidFill>
                  <a:srgbClr val="FFFFFF"/>
                </a:solidFill>
              </a:rPr>
              <a:t> del </a:t>
            </a:r>
            <a:r>
              <a:rPr lang="en-US" dirty="0" err="1">
                <a:solidFill>
                  <a:srgbClr val="FFFFFF"/>
                </a:solidFill>
              </a:rPr>
              <a:t>consumo</a:t>
            </a:r>
            <a:r>
              <a:rPr lang="en-US" dirty="0">
                <a:solidFill>
                  <a:srgbClr val="FFFFFF"/>
                </a:solidFill>
              </a:rPr>
              <a:t> y </a:t>
            </a:r>
            <a:r>
              <a:rPr lang="en-US" dirty="0" err="1">
                <a:solidFill>
                  <a:srgbClr val="FFFFFF"/>
                </a:solidFill>
              </a:rPr>
              <a:t>el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desarrollo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materiales</a:t>
            </a:r>
            <a:r>
              <a:rPr lang="en-US" dirty="0">
                <a:solidFill>
                  <a:srgbClr val="FFFFFF"/>
                </a:solidFill>
              </a:rPr>
              <a:t> alternativos.</a:t>
            </a:r>
          </a:p>
        </p:txBody>
      </p:sp>
    </p:spTree>
    <p:extLst>
      <p:ext uri="{BB962C8B-B14F-4D97-AF65-F5344CB8AC3E}">
        <p14:creationId xmlns:p14="http://schemas.microsoft.com/office/powerpoint/2010/main" val="2936864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170</Words>
  <Application>Microsoft Office PowerPoint</Application>
  <PresentationFormat>Panorámica</PresentationFormat>
  <Paragraphs>14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Tema de Office</vt:lpstr>
      <vt:lpstr>Plastic Pollution</vt:lpstr>
      <vt:lpstr>Introducción a la Producción de Plásticos</vt:lpstr>
      <vt:lpstr>Distribución del Uso del Plástico</vt:lpstr>
      <vt:lpstr>Consumo de Plásticos</vt:lpstr>
      <vt:lpstr>Gestión de Residuos Plásticos</vt:lpstr>
      <vt:lpstr>Impacto Ambiental</vt:lpstr>
      <vt:lpstr>Soluciones y Futuro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Plastic Pollution</dc:title>
  <dc:creator>Enrique Jorge Osornio Verduzco</dc:creator>
  <cp:lastModifiedBy>Enrique Jorge Osornio Verduzco</cp:lastModifiedBy>
  <cp:revision>2</cp:revision>
  <dcterms:created xsi:type="dcterms:W3CDTF">2024-06-02T03:59:26Z</dcterms:created>
  <dcterms:modified xsi:type="dcterms:W3CDTF">2024-06-02T05:03:36Z</dcterms:modified>
</cp:coreProperties>
</file>